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75" r:id="rId3"/>
    <p:sldId id="258" r:id="rId4"/>
    <p:sldId id="259" r:id="rId5"/>
    <p:sldId id="267" r:id="rId6"/>
    <p:sldId id="268" r:id="rId7"/>
    <p:sldId id="260" r:id="rId8"/>
    <p:sldId id="269" r:id="rId9"/>
    <p:sldId id="272" r:id="rId10"/>
    <p:sldId id="261" r:id="rId11"/>
    <p:sldId id="273" r:id="rId12"/>
    <p:sldId id="276" r:id="rId13"/>
    <p:sldId id="262" r:id="rId14"/>
    <p:sldId id="263" r:id="rId15"/>
    <p:sldId id="277" r:id="rId16"/>
    <p:sldId id="282" r:id="rId17"/>
    <p:sldId id="264" r:id="rId18"/>
    <p:sldId id="279" r:id="rId19"/>
    <p:sldId id="266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01B364-1F88-4F6D-A617-927BDBC16796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77E2F85-9AE1-45E2-9632-6BB49BEE89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003800" y="1268413"/>
            <a:ext cx="3024188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 b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9082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Математику уже затем учить надо,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она ум в порядок приводит.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286380" y="2285992"/>
            <a:ext cx="3713159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М.В.Ломоносов.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6" descr="J02167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4108172" cy="4429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201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1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:\Сасина\Курсы\Картинки\2\st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4381499" cy="328612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643314"/>
            <a:ext cx="2214578" cy="167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22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САТУРН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8752" y="1857364"/>
            <a:ext cx="7225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Станция – «Решай-ка»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J:\информация\Картинки\Animated\космос\j028532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715016"/>
            <a:ext cx="1393037" cy="9286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цифр после запятой должно стоять в произведении чисел?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8,6 и 0,95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24,5793 и 6,401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0,81 и 2,309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0,37 и 102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Вычислите.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4,3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3,7;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0,255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0,06;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0,89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3,9;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2,9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0,32;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2,35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0,28;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2,7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53;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4,6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0,009;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6,7 </a:t>
            </a:r>
            <a:r>
              <a:rPr lang="ru-RU" sz="4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8,4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:\Сасина\Курсы\Картинки\2\st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071810"/>
            <a:ext cx="3714775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357562"/>
            <a:ext cx="51650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УРАН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52"/>
            <a:ext cx="735808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Станция – «Отдыхай-ка»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J:\информация\Картинки\Animated\космос\j02853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86256"/>
            <a:ext cx="1178727" cy="785818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РАТОР\Мои документы\информация с флешки 1\Интерактивная доска\InterWrite Software\pictures\География\Планеты\Ура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286124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:\Сасина\Курсы\Картинки\2\st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67251" cy="35004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02" y="2714620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НЕПТУН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143380"/>
            <a:ext cx="650085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Станция – «Закрепляй - </a:t>
            </a:r>
            <a:r>
              <a:rPr lang="ru-RU" sz="6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J:\информация\Картинки\Animated\космос\j02853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85926"/>
            <a:ext cx="1178727" cy="785818"/>
          </a:xfrm>
          <a:prstGeom prst="rect">
            <a:avLst/>
          </a:prstGeom>
          <a:noFill/>
        </p:spPr>
      </p:pic>
      <p:pic>
        <p:nvPicPr>
          <p:cNvPr id="5122" name="Picture 2" descr="C:\Documents and Settings\админиСРАТОР\Мои документы\информация с флешки 1\Интерактивная доска\InterWrite Software\pictures\География\Планеты\Непту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14290"/>
            <a:ext cx="1928826" cy="188597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428596" y="2143116"/>
            <a:ext cx="8358246" cy="27146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Стороны одного прямоугольника 2,4 см и 4,6 см. Площадь второго прямоугольника в 1,5 раза больше площади первого. Найдите ширину второго прямоугольника, если его длина 6 см.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642918"/>
            <a:ext cx="6449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Решить задачу: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8" name="Picture 4" descr="J:\информация\Картинки\Animated\космос\j02190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5286388"/>
            <a:ext cx="1276350" cy="1295400"/>
          </a:xfrm>
          <a:prstGeom prst="rect">
            <a:avLst/>
          </a:prstGeom>
          <a:noFill/>
        </p:spPr>
      </p:pic>
      <p:pic>
        <p:nvPicPr>
          <p:cNvPr id="31749" name="Picture 5" descr="J:\информация\Картинки\Animated\космос\j021907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27635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357298"/>
            <a:ext cx="8643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Найти значение выражения:  </a:t>
            </a:r>
          </a:p>
          <a:p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1) 4(1,3а + 0,6) + 30а + 2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 а = 0,05;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2) 0,3752х + 0,6248х – 0,1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= 5,7.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:\Сасина\Курсы\Картинки\2\st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26" y="3929067"/>
            <a:ext cx="3333773" cy="250033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14414" y="214290"/>
            <a:ext cx="68580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ПЛУТОН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571612"/>
            <a:ext cx="892971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Станция – </a:t>
            </a:r>
          </a:p>
          <a:p>
            <a:pPr algn="ctr"/>
            <a:r>
              <a:rPr lang="ru-RU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«Соображай-ка»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J:\информация\Картинки\Animated\космос\j02853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5000636"/>
            <a:ext cx="1178727" cy="785818"/>
          </a:xfrm>
          <a:prstGeom prst="rect">
            <a:avLst/>
          </a:prstGeom>
          <a:noFill/>
        </p:spPr>
      </p:pic>
      <p:pic>
        <p:nvPicPr>
          <p:cNvPr id="6146" name="Picture 2" descr="C:\Documents and Settings\админиСРАТОР\Мои документы\информация с флешки 1\Интерактивная доска\InterWrite Software\pictures\География\Планеты\Плутон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4071942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928670"/>
            <a:ext cx="6143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4800" b="1" dirty="0" smtClean="0">
              <a:solidFill>
                <a:srgbClr val="FFFF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«5» - все верно;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«4» - 1 ошибка;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«3» - 2 ошибки;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dirty="0" smtClean="0">
                <a:solidFill>
                  <a:srgbClr val="FFFF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«2» - 3-4 ошибки.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:\информация\Картинки\Фон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3658836" cy="28575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857232"/>
            <a:ext cx="6562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 урока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J:\информация\Картинки\Animated\космос\j02853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643182"/>
            <a:ext cx="642942" cy="4286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РАТОР\Мои документы\Мои рисунки\File0022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3789040"/>
            <a:ext cx="464343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Путешествие </a:t>
            </a:r>
          </a:p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 Космос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00834"/>
            <a:ext cx="100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Солнце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21315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9969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Ю. А. ГАГАРИН.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админиСРАТОР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714488"/>
            <a:ext cx="4524375" cy="350046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71435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Домашнее задание: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43042" y="5572140"/>
            <a:ext cx="60722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п. 36  №1405;   №1412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:\Сасина\Курсы\Картинки\2\st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71480"/>
            <a:ext cx="3524274" cy="2643206"/>
          </a:xfrm>
          <a:prstGeom prst="rect">
            <a:avLst/>
          </a:prstGeom>
          <a:noFill/>
        </p:spPr>
      </p:pic>
      <p:pic>
        <p:nvPicPr>
          <p:cNvPr id="3" name="Picture 2" descr="J:\информация\Картинки\Фон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714356"/>
            <a:ext cx="2409162" cy="2090595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85720" y="3357562"/>
            <a:ext cx="5616575" cy="29854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неуверенность;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радость;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7 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удовлетворение;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9 –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безразличие.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0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:\Сасина\Курсы\Картинки\2\st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429024"/>
            <a:ext cx="4190997" cy="31432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4810" y="428604"/>
            <a:ext cx="46434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J:\информация\Картинки\Animated\космос\j02853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857628"/>
            <a:ext cx="1821665" cy="1214443"/>
          </a:xfrm>
          <a:prstGeom prst="rect">
            <a:avLst/>
          </a:prstGeom>
          <a:noFill/>
        </p:spPr>
      </p:pic>
      <p:pic>
        <p:nvPicPr>
          <p:cNvPr id="5" name="Picture 2" descr="C:\Documents and Settings\админиСРАТОР\Мои документы\информация с флешки 1\Интерактивная доска\InterWrite Software\pictures\География\Планеты\Земл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643446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K:\Сасина\Курсы\Картинки\2\st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3" y="0"/>
            <a:ext cx="4000497" cy="300037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41392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C00000"/>
                </a:solidFill>
              </a:rPr>
              <a:t>МАРС</a:t>
            </a:r>
            <a:endParaRPr lang="ru-RU" sz="7200" b="1" cap="none" spc="0" dirty="0">
              <a:ln w="11430"/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244334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Станция “Вычисляй-ка”</a:t>
            </a:r>
            <a:endParaRPr lang="ru-RU" sz="7200" dirty="0">
              <a:solidFill>
                <a:srgbClr val="FFFF00"/>
              </a:solidFill>
            </a:endParaRPr>
          </a:p>
        </p:txBody>
      </p:sp>
      <p:pic>
        <p:nvPicPr>
          <p:cNvPr id="7" name="Picture 2" descr="J:\информация\Картинки\Animated\космос\j02853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14422"/>
            <a:ext cx="1821665" cy="1214443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РАТОР\Мои документы\информация с флешки 1\Интерактивная доска\InterWrite Software\pictures\География\Планеты\Мар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14290"/>
            <a:ext cx="1643074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22" y="1857364"/>
          <a:ext cx="6460844" cy="981456"/>
        </p:xfrm>
        <a:graphic>
          <a:graphicData uri="http://schemas.openxmlformats.org/drawingml/2006/table">
            <a:tbl>
              <a:tblPr/>
              <a:tblGrid>
                <a:gridCol w="1793033"/>
                <a:gridCol w="1634969"/>
                <a:gridCol w="1633322"/>
                <a:gridCol w="1399520"/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20,2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24,8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2,16</a:t>
                      </a:r>
                      <a:endParaRPr lang="ru-RU" sz="2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0,74</a:t>
                      </a:r>
                      <a:endParaRPr lang="ru-RU" sz="2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5,06</a:t>
                      </a:r>
                      <a:endParaRPr lang="ru-RU" sz="2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1,002</a:t>
                      </a:r>
                      <a:endParaRPr lang="ru-RU" sz="2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42918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8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1.Прочитайте числа в таблице: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857224" y="3786190"/>
            <a:ext cx="80010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2.Сравните: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а) 7,186 и 7,2; </a:t>
            </a:r>
          </a:p>
          <a:p>
            <a:pPr lvl="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0,35 и 0,329; в)24,26 и 25,98.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357826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3.Округлите до: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2,06 до десятых;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7,358 до сотых; в) 19,89 до единиц.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J:\информация\Картинки\Animated\космос\j02190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759686" cy="1785950"/>
          </a:xfrm>
          <a:prstGeom prst="rect">
            <a:avLst/>
          </a:prstGeom>
          <a:noFill/>
        </p:spPr>
      </p:pic>
      <p:pic>
        <p:nvPicPr>
          <p:cNvPr id="2057" name="Picture 9" descr="J:\информация\Картинки\Animated\космос\j02190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972922"/>
            <a:ext cx="1857356" cy="18850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:\Сасина\Курсы\Картинки\2\st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66"/>
            <a:ext cx="4000528" cy="3071834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3571876"/>
            <a:ext cx="828677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Вычислите: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а)3,7 + 0,24;   б)2,04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8; 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в)1,6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3;         г)2,7 – 0,6; </a:t>
            </a:r>
          </a:p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)0,69 +0;       е)7,1 – 0.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Выразите: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см в дм; 27 дм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 м</a:t>
            </a:r>
            <a:r>
              <a:rPr kumimoji="0" lang="ru-RU" sz="3600" b="0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J:\информация\Картинки\Animated\космос\j02190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7166"/>
            <a:ext cx="1276350" cy="1295400"/>
          </a:xfrm>
          <a:prstGeom prst="rect">
            <a:avLst/>
          </a:prstGeom>
          <a:noFill/>
        </p:spPr>
      </p:pic>
      <p:pic>
        <p:nvPicPr>
          <p:cNvPr id="3075" name="Picture 3" descr="J:\информация\Картинки\Animated\космос\j021906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8604"/>
            <a:ext cx="1276350" cy="1295400"/>
          </a:xfrm>
          <a:prstGeom prst="rect">
            <a:avLst/>
          </a:prstGeom>
          <a:noFill/>
        </p:spPr>
      </p:pic>
      <p:pic>
        <p:nvPicPr>
          <p:cNvPr id="3076" name="Picture 4" descr="J:\информация\Картинки\Animated\космос\j021906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1571612"/>
            <a:ext cx="127635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:\Сасина\Курсы\Картинки\2\st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0"/>
            <a:ext cx="3357554" cy="27860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071546"/>
            <a:ext cx="42363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14686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Станция – </a:t>
            </a:r>
          </a:p>
          <a:p>
            <a:pPr algn="ctr"/>
            <a:r>
              <a:rPr lang="ru-RU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«Изучай-ка»</a:t>
            </a:r>
            <a:endParaRPr lang="ru-RU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Picture 2" descr="J:\информация\Картинки\Animated\космос\j02853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1821665" cy="1214443"/>
          </a:xfrm>
          <a:prstGeom prst="rect">
            <a:avLst/>
          </a:prstGeom>
          <a:noFill/>
        </p:spPr>
      </p:pic>
      <p:pic>
        <p:nvPicPr>
          <p:cNvPr id="3074" name="Picture 2" descr="C:\Documents and Settings\админиСРАТОР\Мои документы\информация с флешки 1\Интерактивная доска\InterWrite Software\pictures\География\Планеты\Юпите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500" y="0"/>
            <a:ext cx="1841500" cy="1841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K:\Сасина\Курсы\Картинки\2\sta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428999"/>
            <a:ext cx="5286412" cy="3429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142852"/>
            <a:ext cx="863986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ТЕМА УРОКА:</a:t>
            </a:r>
          </a:p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«УМНОЖЕНИЕ ДЕСЯТИЧНЫХ ДРОБЕЙ»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4578" name="Picture 2" descr="J:\информация\Картинки\Animated\космос\j02190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071942"/>
            <a:ext cx="1276350" cy="1295400"/>
          </a:xfrm>
          <a:prstGeom prst="rect">
            <a:avLst/>
          </a:prstGeom>
          <a:noFill/>
        </p:spPr>
      </p:pic>
      <p:pic>
        <p:nvPicPr>
          <p:cNvPr id="24579" name="Picture 3" descr="J:\информация\Картинки\Animated\космос\j02190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562600"/>
            <a:ext cx="1276350" cy="1295400"/>
          </a:xfrm>
          <a:prstGeom prst="rect">
            <a:avLst/>
          </a:prstGeom>
          <a:noFill/>
        </p:spPr>
      </p:pic>
      <p:pic>
        <p:nvPicPr>
          <p:cNvPr id="24580" name="Picture 4" descr="J:\информация\Картинки\Animated\космос\j021906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5562600"/>
            <a:ext cx="1276350" cy="1295400"/>
          </a:xfrm>
          <a:prstGeom prst="rect">
            <a:avLst/>
          </a:prstGeom>
          <a:noFill/>
        </p:spPr>
      </p:pic>
      <p:pic>
        <p:nvPicPr>
          <p:cNvPr id="24581" name="Picture 5" descr="J:\информация\Картинки\Animated\космос\j021906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4143380"/>
            <a:ext cx="1276350" cy="1295400"/>
          </a:xfrm>
          <a:prstGeom prst="rect">
            <a:avLst/>
          </a:prstGeom>
          <a:noFill/>
        </p:spPr>
      </p:pic>
      <p:pic>
        <p:nvPicPr>
          <p:cNvPr id="24582" name="Picture 6" descr="J:\информация\Картинки\Animated\космос\j021906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5072074"/>
            <a:ext cx="127635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260350"/>
            <a:ext cx="44640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Умножение десятичной дроби на натуральное число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679950" y="260350"/>
            <a:ext cx="4321175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</a:rPr>
              <a:t>Умножение десятичной дроби на десятичную дробь</a:t>
            </a:r>
          </a:p>
        </p:txBody>
      </p:sp>
      <p:grpSp>
        <p:nvGrpSpPr>
          <p:cNvPr id="2" name="Group 475"/>
          <p:cNvGrpSpPr>
            <a:grpSpLocks/>
          </p:cNvGrpSpPr>
          <p:nvPr/>
        </p:nvGrpSpPr>
        <p:grpSpPr bwMode="auto">
          <a:xfrm>
            <a:off x="6227763" y="873125"/>
            <a:ext cx="2376487" cy="1390650"/>
            <a:chOff x="3923" y="1003"/>
            <a:chExt cx="1497" cy="876"/>
          </a:xfrm>
        </p:grpSpPr>
        <p:sp>
          <p:nvSpPr>
            <p:cNvPr id="7573" name="Text Box 405"/>
            <p:cNvSpPr txBox="1">
              <a:spLocks noChangeArrowheads="1"/>
            </p:cNvSpPr>
            <p:nvPr/>
          </p:nvSpPr>
          <p:spPr bwMode="auto">
            <a:xfrm>
              <a:off x="5080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574" name="Text Box 406"/>
            <p:cNvSpPr txBox="1">
              <a:spLocks noChangeArrowheads="1"/>
            </p:cNvSpPr>
            <p:nvPr/>
          </p:nvSpPr>
          <p:spPr bwMode="auto">
            <a:xfrm>
              <a:off x="4672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75" name="Text Box 407"/>
            <p:cNvSpPr txBox="1">
              <a:spLocks noChangeArrowheads="1"/>
            </p:cNvSpPr>
            <p:nvPr/>
          </p:nvSpPr>
          <p:spPr bwMode="auto">
            <a:xfrm>
              <a:off x="4309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76" name="Text Box 408"/>
            <p:cNvSpPr txBox="1">
              <a:spLocks noChangeArrowheads="1"/>
            </p:cNvSpPr>
            <p:nvPr/>
          </p:nvSpPr>
          <p:spPr bwMode="auto">
            <a:xfrm>
              <a:off x="3923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591" name="Text Box 423"/>
            <p:cNvSpPr txBox="1">
              <a:spLocks noChangeArrowheads="1"/>
            </p:cNvSpPr>
            <p:nvPr/>
          </p:nvSpPr>
          <p:spPr bwMode="auto">
            <a:xfrm>
              <a:off x="4059" y="1207"/>
              <a:ext cx="34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7000" i="0">
                  <a:latin typeface="Times New Roman" pitchFamily="18" charset="0"/>
                </a:rPr>
                <a:t>,</a:t>
              </a:r>
            </a:p>
          </p:txBody>
        </p:sp>
      </p:grpSp>
      <p:grpSp>
        <p:nvGrpSpPr>
          <p:cNvPr id="3" name="Group 657"/>
          <p:cNvGrpSpPr>
            <a:grpSpLocks/>
          </p:cNvGrpSpPr>
          <p:nvPr/>
        </p:nvGrpSpPr>
        <p:grpSpPr bwMode="auto">
          <a:xfrm>
            <a:off x="7451725" y="1881188"/>
            <a:ext cx="1116013" cy="1427162"/>
            <a:chOff x="4309" y="1207"/>
            <a:chExt cx="703" cy="899"/>
          </a:xfrm>
        </p:grpSpPr>
        <p:sp>
          <p:nvSpPr>
            <p:cNvPr id="7578" name="Text Box 410"/>
            <p:cNvSpPr txBox="1">
              <a:spLocks noChangeArrowheads="1"/>
            </p:cNvSpPr>
            <p:nvPr/>
          </p:nvSpPr>
          <p:spPr bwMode="auto">
            <a:xfrm>
              <a:off x="4672" y="1207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7583" name="Text Box 415"/>
            <p:cNvSpPr txBox="1">
              <a:spLocks noChangeArrowheads="1"/>
            </p:cNvSpPr>
            <p:nvPr/>
          </p:nvSpPr>
          <p:spPr bwMode="auto">
            <a:xfrm>
              <a:off x="4309" y="1207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 dirty="0" smtClean="0">
                  <a:latin typeface="Times New Roman" pitchFamily="18" charset="0"/>
                </a:rPr>
                <a:t>1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592" name="Text Box 424"/>
            <p:cNvSpPr txBox="1">
              <a:spLocks noChangeArrowheads="1"/>
            </p:cNvSpPr>
            <p:nvPr/>
          </p:nvSpPr>
          <p:spPr bwMode="auto">
            <a:xfrm>
              <a:off x="4490" y="1434"/>
              <a:ext cx="34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7000" i="0" dirty="0">
                  <a:latin typeface="Times New Roman" pitchFamily="18" charset="0"/>
                </a:rPr>
                <a:t>,</a:t>
              </a:r>
            </a:p>
          </p:txBody>
        </p:sp>
      </p:grpSp>
      <p:grpSp>
        <p:nvGrpSpPr>
          <p:cNvPr id="4" name="Group 673"/>
          <p:cNvGrpSpPr>
            <a:grpSpLocks/>
          </p:cNvGrpSpPr>
          <p:nvPr/>
        </p:nvGrpSpPr>
        <p:grpSpPr bwMode="auto">
          <a:xfrm>
            <a:off x="5653088" y="5084763"/>
            <a:ext cx="2951162" cy="1371600"/>
            <a:chOff x="3561" y="3203"/>
            <a:chExt cx="1859" cy="864"/>
          </a:xfrm>
        </p:grpSpPr>
        <p:sp>
          <p:nvSpPr>
            <p:cNvPr id="7584" name="Text Box 416"/>
            <p:cNvSpPr txBox="1">
              <a:spLocks noChangeArrowheads="1"/>
            </p:cNvSpPr>
            <p:nvPr/>
          </p:nvSpPr>
          <p:spPr bwMode="auto">
            <a:xfrm>
              <a:off x="5080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585" name="Text Box 417"/>
            <p:cNvSpPr txBox="1">
              <a:spLocks noChangeArrowheads="1"/>
            </p:cNvSpPr>
            <p:nvPr/>
          </p:nvSpPr>
          <p:spPr bwMode="auto">
            <a:xfrm>
              <a:off x="4695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 dirty="0" smtClean="0">
                  <a:latin typeface="Times New Roman" pitchFamily="18" charset="0"/>
                </a:rPr>
                <a:t>8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586" name="Text Box 418"/>
            <p:cNvSpPr txBox="1">
              <a:spLocks noChangeArrowheads="1"/>
            </p:cNvSpPr>
            <p:nvPr/>
          </p:nvSpPr>
          <p:spPr bwMode="auto">
            <a:xfrm>
              <a:off x="4332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 dirty="0" smtClean="0">
                  <a:latin typeface="Times New Roman" pitchFamily="18" charset="0"/>
                </a:rPr>
                <a:t>9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587" name="Text Box 419"/>
            <p:cNvSpPr txBox="1">
              <a:spLocks noChangeArrowheads="1"/>
            </p:cNvSpPr>
            <p:nvPr/>
          </p:nvSpPr>
          <p:spPr bwMode="auto">
            <a:xfrm>
              <a:off x="3946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 dirty="0" smtClean="0">
                  <a:latin typeface="Times New Roman" pitchFamily="18" charset="0"/>
                </a:rPr>
                <a:t>6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588" name="Text Box 420"/>
            <p:cNvSpPr txBox="1">
              <a:spLocks noChangeArrowheads="1"/>
            </p:cNvSpPr>
            <p:nvPr/>
          </p:nvSpPr>
          <p:spPr bwMode="auto">
            <a:xfrm>
              <a:off x="3561" y="32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 dirty="0" smtClean="0">
                  <a:latin typeface="Times New Roman" pitchFamily="18" charset="0"/>
                </a:rPr>
                <a:t>1</a:t>
              </a:r>
              <a:endParaRPr lang="ru-RU" sz="9000" i="0" dirty="0">
                <a:latin typeface="Times New Roman" pitchFamily="18" charset="0"/>
              </a:endParaRPr>
            </a:p>
          </p:txBody>
        </p:sp>
      </p:grpSp>
      <p:sp>
        <p:nvSpPr>
          <p:cNvPr id="7593" name="Text Box 425"/>
          <p:cNvSpPr txBox="1">
            <a:spLocks noChangeArrowheads="1"/>
          </p:cNvSpPr>
          <p:nvPr/>
        </p:nvSpPr>
        <p:spPr bwMode="auto">
          <a:xfrm>
            <a:off x="5903913" y="5445125"/>
            <a:ext cx="5397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7000" i="0" dirty="0">
                <a:latin typeface="Times New Roman" pitchFamily="18" charset="0"/>
              </a:rPr>
              <a:t>,</a:t>
            </a:r>
          </a:p>
        </p:txBody>
      </p:sp>
      <p:sp>
        <p:nvSpPr>
          <p:cNvPr id="7594" name="Text Box 426"/>
          <p:cNvSpPr txBox="1">
            <a:spLocks noChangeArrowheads="1"/>
          </p:cNvSpPr>
          <p:nvPr/>
        </p:nvSpPr>
        <p:spPr bwMode="auto">
          <a:xfrm>
            <a:off x="5651500" y="1665288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5000" b="0" i="0">
                <a:latin typeface="Tahoma" pitchFamily="34" charset="0"/>
              </a:rPr>
              <a:t>х</a:t>
            </a:r>
          </a:p>
        </p:txBody>
      </p:sp>
      <p:sp>
        <p:nvSpPr>
          <p:cNvPr id="7595" name="Arc 427"/>
          <p:cNvSpPr>
            <a:spLocks/>
          </p:cNvSpPr>
          <p:nvPr/>
        </p:nvSpPr>
        <p:spPr bwMode="auto">
          <a:xfrm flipV="1">
            <a:off x="6840538" y="1989138"/>
            <a:ext cx="1763712" cy="1793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596" name="Arc 428"/>
          <p:cNvSpPr>
            <a:spLocks/>
          </p:cNvSpPr>
          <p:nvPr/>
        </p:nvSpPr>
        <p:spPr bwMode="auto">
          <a:xfrm flipV="1">
            <a:off x="6840538" y="1989138"/>
            <a:ext cx="1763712" cy="179387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597" name="Arc 429"/>
          <p:cNvSpPr>
            <a:spLocks/>
          </p:cNvSpPr>
          <p:nvPr/>
        </p:nvSpPr>
        <p:spPr bwMode="auto">
          <a:xfrm flipV="1">
            <a:off x="8135938" y="2960688"/>
            <a:ext cx="503237" cy="1809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646" name="Line 478"/>
          <p:cNvSpPr>
            <a:spLocks noChangeShapeType="1"/>
          </p:cNvSpPr>
          <p:nvPr/>
        </p:nvSpPr>
        <p:spPr bwMode="auto">
          <a:xfrm>
            <a:off x="6192838" y="3213100"/>
            <a:ext cx="2447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sp>
        <p:nvSpPr>
          <p:cNvPr id="7647" name="Text Box 479"/>
          <p:cNvSpPr txBox="1">
            <a:spLocks noChangeArrowheads="1"/>
          </p:cNvSpPr>
          <p:nvPr/>
        </p:nvSpPr>
        <p:spPr bwMode="auto">
          <a:xfrm>
            <a:off x="900113" y="1773238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5000" b="0" i="0">
                <a:latin typeface="Tahoma" pitchFamily="34" charset="0"/>
              </a:rPr>
              <a:t>х</a:t>
            </a:r>
          </a:p>
        </p:txBody>
      </p:sp>
      <p:grpSp>
        <p:nvGrpSpPr>
          <p:cNvPr id="5" name="Group 486"/>
          <p:cNvGrpSpPr>
            <a:grpSpLocks/>
          </p:cNvGrpSpPr>
          <p:nvPr/>
        </p:nvGrpSpPr>
        <p:grpSpPr bwMode="auto">
          <a:xfrm>
            <a:off x="1547813" y="909638"/>
            <a:ext cx="1728787" cy="1390650"/>
            <a:chOff x="1315" y="1003"/>
            <a:chExt cx="1089" cy="876"/>
          </a:xfrm>
        </p:grpSpPr>
        <p:sp>
          <p:nvSpPr>
            <p:cNvPr id="7650" name="Text Box 482"/>
            <p:cNvSpPr txBox="1">
              <a:spLocks noChangeArrowheads="1"/>
            </p:cNvSpPr>
            <p:nvPr/>
          </p:nvSpPr>
          <p:spPr bwMode="auto">
            <a:xfrm>
              <a:off x="2064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7651" name="Text Box 483"/>
            <p:cNvSpPr txBox="1">
              <a:spLocks noChangeArrowheads="1"/>
            </p:cNvSpPr>
            <p:nvPr/>
          </p:nvSpPr>
          <p:spPr bwMode="auto">
            <a:xfrm>
              <a:off x="1701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7652" name="Text Box 484"/>
            <p:cNvSpPr txBox="1">
              <a:spLocks noChangeArrowheads="1"/>
            </p:cNvSpPr>
            <p:nvPr/>
          </p:nvSpPr>
          <p:spPr bwMode="auto">
            <a:xfrm>
              <a:off x="1315" y="100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7653" name="Text Box 485"/>
            <p:cNvSpPr txBox="1">
              <a:spLocks noChangeArrowheads="1"/>
            </p:cNvSpPr>
            <p:nvPr/>
          </p:nvSpPr>
          <p:spPr bwMode="auto">
            <a:xfrm>
              <a:off x="1451" y="1207"/>
              <a:ext cx="340" cy="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7000" i="0">
                  <a:latin typeface="Times New Roman" pitchFamily="18" charset="0"/>
                </a:rPr>
                <a:t>,</a:t>
              </a:r>
            </a:p>
          </p:txBody>
        </p:sp>
      </p:grpSp>
      <p:grpSp>
        <p:nvGrpSpPr>
          <p:cNvPr id="6" name="Group 510"/>
          <p:cNvGrpSpPr>
            <a:grpSpLocks/>
          </p:cNvGrpSpPr>
          <p:nvPr/>
        </p:nvGrpSpPr>
        <p:grpSpPr bwMode="auto">
          <a:xfrm>
            <a:off x="1547813" y="3033713"/>
            <a:ext cx="1692275" cy="1371600"/>
            <a:chOff x="975" y="2659"/>
            <a:chExt cx="1066" cy="864"/>
          </a:xfrm>
        </p:grpSpPr>
        <p:sp>
          <p:nvSpPr>
            <p:cNvPr id="7656" name="Text Box 488"/>
            <p:cNvSpPr txBox="1">
              <a:spLocks noChangeArrowheads="1"/>
            </p:cNvSpPr>
            <p:nvPr/>
          </p:nvSpPr>
          <p:spPr bwMode="auto">
            <a:xfrm>
              <a:off x="1701" y="2659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657" name="Text Box 489"/>
            <p:cNvSpPr txBox="1">
              <a:spLocks noChangeArrowheads="1"/>
            </p:cNvSpPr>
            <p:nvPr/>
          </p:nvSpPr>
          <p:spPr bwMode="auto">
            <a:xfrm>
              <a:off x="1361" y="2659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658" name="Text Box 490"/>
            <p:cNvSpPr txBox="1">
              <a:spLocks noChangeArrowheads="1"/>
            </p:cNvSpPr>
            <p:nvPr/>
          </p:nvSpPr>
          <p:spPr bwMode="auto">
            <a:xfrm>
              <a:off x="975" y="2659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7659" name="Text Box 491"/>
          <p:cNvSpPr txBox="1">
            <a:spLocks noChangeArrowheads="1"/>
          </p:cNvSpPr>
          <p:nvPr/>
        </p:nvSpPr>
        <p:spPr bwMode="auto">
          <a:xfrm>
            <a:off x="1727200" y="5516563"/>
            <a:ext cx="53975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ru-RU" sz="7000" i="0">
                <a:latin typeface="Times New Roman" pitchFamily="18" charset="0"/>
              </a:rPr>
              <a:t>,</a:t>
            </a:r>
          </a:p>
        </p:txBody>
      </p:sp>
      <p:sp>
        <p:nvSpPr>
          <p:cNvPr id="7660" name="Arc 492"/>
          <p:cNvSpPr>
            <a:spLocks/>
          </p:cNvSpPr>
          <p:nvPr/>
        </p:nvSpPr>
        <p:spPr bwMode="auto">
          <a:xfrm flipV="1">
            <a:off x="2159000" y="2024063"/>
            <a:ext cx="1044575" cy="215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662" name="Line 494"/>
          <p:cNvSpPr>
            <a:spLocks noChangeShapeType="1"/>
          </p:cNvSpPr>
          <p:nvPr/>
        </p:nvSpPr>
        <p:spPr bwMode="auto">
          <a:xfrm>
            <a:off x="1368425" y="3141663"/>
            <a:ext cx="19081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7" name="Group 509"/>
          <p:cNvGrpSpPr>
            <a:grpSpLocks/>
          </p:cNvGrpSpPr>
          <p:nvPr/>
        </p:nvGrpSpPr>
        <p:grpSpPr bwMode="auto">
          <a:xfrm>
            <a:off x="2087563" y="1952625"/>
            <a:ext cx="1152525" cy="1431925"/>
            <a:chOff x="1315" y="1684"/>
            <a:chExt cx="726" cy="902"/>
          </a:xfrm>
        </p:grpSpPr>
        <p:sp>
          <p:nvSpPr>
            <p:cNvPr id="7649" name="Text Box 481"/>
            <p:cNvSpPr txBox="1">
              <a:spLocks noChangeArrowheads="1"/>
            </p:cNvSpPr>
            <p:nvPr/>
          </p:nvSpPr>
          <p:spPr bwMode="auto">
            <a:xfrm>
              <a:off x="1701" y="1714"/>
              <a:ext cx="340" cy="8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Ctr="1">
              <a:spAutoFit/>
            </a:bodyPr>
            <a:lstStyle/>
            <a:p>
              <a:r>
                <a:rPr lang="ru-RU" sz="9000" dirty="0" smtClean="0">
                  <a:latin typeface="Times New Roman" pitchFamily="18" charset="0"/>
                </a:rPr>
                <a:t>2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663" name="Text Box 495"/>
            <p:cNvSpPr txBox="1">
              <a:spLocks noChangeArrowheads="1"/>
            </p:cNvSpPr>
            <p:nvPr/>
          </p:nvSpPr>
          <p:spPr bwMode="auto">
            <a:xfrm>
              <a:off x="1315" y="168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endParaRPr lang="ru-RU" sz="9000" i="0" dirty="0">
                <a:latin typeface="Times New Roman" pitchFamily="18" charset="0"/>
              </a:endParaRPr>
            </a:p>
          </p:txBody>
        </p:sp>
      </p:grpSp>
      <p:grpSp>
        <p:nvGrpSpPr>
          <p:cNvPr id="8" name="Group 655"/>
          <p:cNvGrpSpPr>
            <a:grpSpLocks/>
          </p:cNvGrpSpPr>
          <p:nvPr/>
        </p:nvGrpSpPr>
        <p:grpSpPr bwMode="auto">
          <a:xfrm>
            <a:off x="971550" y="4076700"/>
            <a:ext cx="1692275" cy="1371600"/>
            <a:chOff x="612" y="2568"/>
            <a:chExt cx="1066" cy="864"/>
          </a:xfrm>
        </p:grpSpPr>
        <p:sp>
          <p:nvSpPr>
            <p:cNvPr id="7680" name="Text Box 512"/>
            <p:cNvSpPr txBox="1">
              <a:spLocks noChangeArrowheads="1"/>
            </p:cNvSpPr>
            <p:nvPr/>
          </p:nvSpPr>
          <p:spPr bwMode="auto">
            <a:xfrm>
              <a:off x="1338" y="2568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dirty="0">
                  <a:latin typeface="Times New Roman" pitchFamily="18" charset="0"/>
                </a:rPr>
                <a:t>6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681" name="Text Box 513"/>
            <p:cNvSpPr txBox="1">
              <a:spLocks noChangeArrowheads="1"/>
            </p:cNvSpPr>
            <p:nvPr/>
          </p:nvSpPr>
          <p:spPr bwMode="auto">
            <a:xfrm>
              <a:off x="952" y="2568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dirty="0">
                  <a:latin typeface="Times New Roman" pitchFamily="18" charset="0"/>
                </a:rPr>
                <a:t>6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682" name="Text Box 514"/>
            <p:cNvSpPr txBox="1">
              <a:spLocks noChangeArrowheads="1"/>
            </p:cNvSpPr>
            <p:nvPr/>
          </p:nvSpPr>
          <p:spPr bwMode="auto">
            <a:xfrm>
              <a:off x="612" y="2568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dirty="0">
                  <a:latin typeface="Times New Roman" pitchFamily="18" charset="0"/>
                </a:rPr>
                <a:t>3</a:t>
              </a:r>
              <a:endParaRPr lang="ru-RU" sz="9000" i="0" dirty="0">
                <a:latin typeface="Times New Roman" pitchFamily="18" charset="0"/>
              </a:endParaRPr>
            </a:p>
          </p:txBody>
        </p:sp>
      </p:grpSp>
      <p:sp>
        <p:nvSpPr>
          <p:cNvPr id="7711" name="Line 543"/>
          <p:cNvSpPr>
            <a:spLocks noChangeShapeType="1"/>
          </p:cNvSpPr>
          <p:nvPr/>
        </p:nvSpPr>
        <p:spPr bwMode="auto">
          <a:xfrm>
            <a:off x="863600" y="5265738"/>
            <a:ext cx="241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9" name="Group 656"/>
          <p:cNvGrpSpPr>
            <a:grpSpLocks/>
          </p:cNvGrpSpPr>
          <p:nvPr/>
        </p:nvGrpSpPr>
        <p:grpSpPr bwMode="auto">
          <a:xfrm>
            <a:off x="863600" y="5229225"/>
            <a:ext cx="2376488" cy="1371600"/>
            <a:chOff x="544" y="3294"/>
            <a:chExt cx="1497" cy="864"/>
          </a:xfrm>
        </p:grpSpPr>
        <p:sp>
          <p:nvSpPr>
            <p:cNvPr id="7713" name="Text Box 545"/>
            <p:cNvSpPr txBox="1">
              <a:spLocks noChangeArrowheads="1"/>
            </p:cNvSpPr>
            <p:nvPr/>
          </p:nvSpPr>
          <p:spPr bwMode="auto">
            <a:xfrm>
              <a:off x="1701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 dirty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7714" name="Text Box 546"/>
            <p:cNvSpPr txBox="1">
              <a:spLocks noChangeArrowheads="1"/>
            </p:cNvSpPr>
            <p:nvPr/>
          </p:nvSpPr>
          <p:spPr bwMode="auto">
            <a:xfrm>
              <a:off x="1338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dirty="0">
                  <a:latin typeface="Times New Roman" pitchFamily="18" charset="0"/>
                </a:rPr>
                <a:t>2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715" name="Text Box 547"/>
            <p:cNvSpPr txBox="1">
              <a:spLocks noChangeArrowheads="1"/>
            </p:cNvSpPr>
            <p:nvPr/>
          </p:nvSpPr>
          <p:spPr bwMode="auto">
            <a:xfrm>
              <a:off x="907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dirty="0">
                  <a:latin typeface="Times New Roman" pitchFamily="18" charset="0"/>
                </a:rPr>
                <a:t>0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716" name="Text Box 548"/>
            <p:cNvSpPr txBox="1">
              <a:spLocks noChangeArrowheads="1"/>
            </p:cNvSpPr>
            <p:nvPr/>
          </p:nvSpPr>
          <p:spPr bwMode="auto">
            <a:xfrm>
              <a:off x="544" y="3294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dirty="0">
                  <a:latin typeface="Times New Roman" pitchFamily="18" charset="0"/>
                </a:rPr>
                <a:t>4</a:t>
              </a:r>
              <a:endParaRPr lang="ru-RU" sz="9000" i="0" dirty="0">
                <a:latin typeface="Times New Roman" pitchFamily="18" charset="0"/>
              </a:endParaRPr>
            </a:p>
          </p:txBody>
        </p:sp>
      </p:grpSp>
      <p:sp>
        <p:nvSpPr>
          <p:cNvPr id="7719" name="Text Box 551"/>
          <p:cNvSpPr txBox="1">
            <a:spLocks noChangeArrowheads="1"/>
          </p:cNvSpPr>
          <p:nvPr/>
        </p:nvSpPr>
        <p:spPr bwMode="auto">
          <a:xfrm>
            <a:off x="287338" y="3752850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en-US" sz="5000" b="0" i="0">
                <a:latin typeface="Tahoma" pitchFamily="34" charset="0"/>
              </a:rPr>
              <a:t>+</a:t>
            </a:r>
          </a:p>
        </p:txBody>
      </p:sp>
      <p:sp>
        <p:nvSpPr>
          <p:cNvPr id="7826" name="Arc 658"/>
          <p:cNvSpPr>
            <a:spLocks/>
          </p:cNvSpPr>
          <p:nvPr/>
        </p:nvSpPr>
        <p:spPr bwMode="auto">
          <a:xfrm flipV="1">
            <a:off x="8101013" y="2960688"/>
            <a:ext cx="503237" cy="1809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827" name="Line 659"/>
          <p:cNvSpPr>
            <a:spLocks noChangeShapeType="1"/>
          </p:cNvSpPr>
          <p:nvPr/>
        </p:nvSpPr>
        <p:spPr bwMode="auto">
          <a:xfrm>
            <a:off x="5435600" y="5300663"/>
            <a:ext cx="31686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ru-RU"/>
          </a:p>
        </p:txBody>
      </p:sp>
      <p:grpSp>
        <p:nvGrpSpPr>
          <p:cNvPr id="10" name="Group 666"/>
          <p:cNvGrpSpPr>
            <a:grpSpLocks/>
          </p:cNvGrpSpPr>
          <p:nvPr/>
        </p:nvGrpSpPr>
        <p:grpSpPr bwMode="auto">
          <a:xfrm>
            <a:off x="6227763" y="3033713"/>
            <a:ext cx="2376487" cy="1371600"/>
            <a:chOff x="3923" y="1933"/>
            <a:chExt cx="1497" cy="864"/>
          </a:xfrm>
        </p:grpSpPr>
        <p:sp>
          <p:nvSpPr>
            <p:cNvPr id="7829" name="Text Box 661"/>
            <p:cNvSpPr txBox="1">
              <a:spLocks noChangeArrowheads="1"/>
            </p:cNvSpPr>
            <p:nvPr/>
          </p:nvSpPr>
          <p:spPr bwMode="auto">
            <a:xfrm>
              <a:off x="5080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7830" name="Text Box 662"/>
            <p:cNvSpPr txBox="1">
              <a:spLocks noChangeArrowheads="1"/>
            </p:cNvSpPr>
            <p:nvPr/>
          </p:nvSpPr>
          <p:spPr bwMode="auto">
            <a:xfrm>
              <a:off x="4672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7831" name="Text Box 663"/>
            <p:cNvSpPr txBox="1">
              <a:spLocks noChangeArrowheads="1"/>
            </p:cNvSpPr>
            <p:nvPr/>
          </p:nvSpPr>
          <p:spPr bwMode="auto">
            <a:xfrm>
              <a:off x="4309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7832" name="Text Box 664"/>
            <p:cNvSpPr txBox="1">
              <a:spLocks noChangeArrowheads="1"/>
            </p:cNvSpPr>
            <p:nvPr/>
          </p:nvSpPr>
          <p:spPr bwMode="auto">
            <a:xfrm>
              <a:off x="3923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i="0">
                  <a:latin typeface="Times New Roman" pitchFamily="18" charset="0"/>
                </a:rPr>
                <a:t>4</a:t>
              </a:r>
            </a:p>
          </p:txBody>
        </p:sp>
      </p:grpSp>
      <p:grpSp>
        <p:nvGrpSpPr>
          <p:cNvPr id="11" name="Group 667"/>
          <p:cNvGrpSpPr>
            <a:grpSpLocks/>
          </p:cNvGrpSpPr>
          <p:nvPr/>
        </p:nvGrpSpPr>
        <p:grpSpPr bwMode="auto">
          <a:xfrm>
            <a:off x="5616575" y="4041775"/>
            <a:ext cx="2376488" cy="1371600"/>
            <a:chOff x="3923" y="1933"/>
            <a:chExt cx="1497" cy="864"/>
          </a:xfrm>
        </p:grpSpPr>
        <p:sp>
          <p:nvSpPr>
            <p:cNvPr id="7836" name="Text Box 668"/>
            <p:cNvSpPr txBox="1">
              <a:spLocks noChangeArrowheads="1"/>
            </p:cNvSpPr>
            <p:nvPr/>
          </p:nvSpPr>
          <p:spPr bwMode="auto">
            <a:xfrm>
              <a:off x="5080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dirty="0">
                  <a:latin typeface="Times New Roman" pitchFamily="18" charset="0"/>
                </a:rPr>
                <a:t>3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837" name="Text Box 669"/>
            <p:cNvSpPr txBox="1">
              <a:spLocks noChangeArrowheads="1"/>
            </p:cNvSpPr>
            <p:nvPr/>
          </p:nvSpPr>
          <p:spPr bwMode="auto">
            <a:xfrm>
              <a:off x="4672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dirty="0">
                  <a:latin typeface="Times New Roman" pitchFamily="18" charset="0"/>
                </a:rPr>
                <a:t>1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838" name="Text Box 670"/>
            <p:cNvSpPr txBox="1">
              <a:spLocks noChangeArrowheads="1"/>
            </p:cNvSpPr>
            <p:nvPr/>
          </p:nvSpPr>
          <p:spPr bwMode="auto">
            <a:xfrm>
              <a:off x="4309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dirty="0">
                  <a:latin typeface="Times New Roman" pitchFamily="18" charset="0"/>
                </a:rPr>
                <a:t>2</a:t>
              </a:r>
              <a:endParaRPr lang="ru-RU" sz="9000" i="0" dirty="0">
                <a:latin typeface="Times New Roman" pitchFamily="18" charset="0"/>
              </a:endParaRPr>
            </a:p>
          </p:txBody>
        </p:sp>
        <p:sp>
          <p:nvSpPr>
            <p:cNvPr id="7839" name="Text Box 671"/>
            <p:cNvSpPr txBox="1">
              <a:spLocks noChangeArrowheads="1"/>
            </p:cNvSpPr>
            <p:nvPr/>
          </p:nvSpPr>
          <p:spPr bwMode="auto">
            <a:xfrm>
              <a:off x="3923" y="1933"/>
              <a:ext cx="340" cy="8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Ctr="1">
              <a:spAutoFit/>
            </a:bodyPr>
            <a:lstStyle/>
            <a:p>
              <a:r>
                <a:rPr lang="ru-RU" sz="9000" dirty="0">
                  <a:latin typeface="Times New Roman" pitchFamily="18" charset="0"/>
                </a:rPr>
                <a:t>1</a:t>
              </a:r>
              <a:endParaRPr lang="ru-RU" sz="9000" i="0" dirty="0">
                <a:latin typeface="Times New Roman" pitchFamily="18" charset="0"/>
              </a:endParaRPr>
            </a:p>
          </p:txBody>
        </p:sp>
      </p:grpSp>
      <p:sp>
        <p:nvSpPr>
          <p:cNvPr id="7840" name="Text Box 672"/>
          <p:cNvSpPr txBox="1">
            <a:spLocks noChangeArrowheads="1"/>
          </p:cNvSpPr>
          <p:nvPr/>
        </p:nvSpPr>
        <p:spPr bwMode="auto">
          <a:xfrm>
            <a:off x="5076825" y="3789363"/>
            <a:ext cx="5397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Ctr="1">
            <a:spAutoFit/>
          </a:bodyPr>
          <a:lstStyle/>
          <a:p>
            <a:r>
              <a:rPr lang="en-US" sz="5000" b="0" i="0">
                <a:latin typeface="Tahoma" pitchFamily="34" charset="0"/>
              </a:rPr>
              <a:t>+</a:t>
            </a:r>
          </a:p>
        </p:txBody>
      </p:sp>
      <p:sp>
        <p:nvSpPr>
          <p:cNvPr id="7842" name="Arc 674"/>
          <p:cNvSpPr>
            <a:spLocks/>
          </p:cNvSpPr>
          <p:nvPr/>
        </p:nvSpPr>
        <p:spPr bwMode="auto">
          <a:xfrm flipV="1">
            <a:off x="2124075" y="6308725"/>
            <a:ext cx="1044575" cy="215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sp>
        <p:nvSpPr>
          <p:cNvPr id="7844" name="Arc 676"/>
          <p:cNvSpPr>
            <a:spLocks/>
          </p:cNvSpPr>
          <p:nvPr/>
        </p:nvSpPr>
        <p:spPr bwMode="auto">
          <a:xfrm flipV="1">
            <a:off x="2159000" y="2024063"/>
            <a:ext cx="1044575" cy="2159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6 w 43200"/>
              <a:gd name="T1" fmla="*/ 22436 h 22436"/>
              <a:gd name="T2" fmla="*/ 43200 w 43200"/>
              <a:gd name="T3" fmla="*/ 21600 h 22436"/>
              <a:gd name="T4" fmla="*/ 21600 w 43200"/>
              <a:gd name="T5" fmla="*/ 21600 h 2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436" fill="none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2436" stroke="0" extrusionOk="0">
                <a:moveTo>
                  <a:pt x="16" y="22435"/>
                </a:moveTo>
                <a:cubicBezTo>
                  <a:pt x="5" y="22157"/>
                  <a:pt x="0" y="21878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endParaRPr lang="ru-RU"/>
          </a:p>
        </p:txBody>
      </p:sp>
      <p:grpSp>
        <p:nvGrpSpPr>
          <p:cNvPr id="12" name="Group 679"/>
          <p:cNvGrpSpPr>
            <a:grpSpLocks/>
          </p:cNvGrpSpPr>
          <p:nvPr/>
        </p:nvGrpSpPr>
        <p:grpSpPr bwMode="auto">
          <a:xfrm>
            <a:off x="6300788" y="6200775"/>
            <a:ext cx="2339975" cy="180975"/>
            <a:chOff x="3969" y="3906"/>
            <a:chExt cx="1474" cy="114"/>
          </a:xfrm>
        </p:grpSpPr>
        <p:sp>
          <p:nvSpPr>
            <p:cNvPr id="7845" name="Arc 677"/>
            <p:cNvSpPr>
              <a:spLocks/>
            </p:cNvSpPr>
            <p:nvPr/>
          </p:nvSpPr>
          <p:spPr bwMode="auto">
            <a:xfrm flipV="1">
              <a:off x="3969" y="3906"/>
              <a:ext cx="317" cy="1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36 h 22436"/>
                <a:gd name="T2" fmla="*/ 43200 w 43200"/>
                <a:gd name="T3" fmla="*/ 21600 h 22436"/>
                <a:gd name="T4" fmla="*/ 21600 w 43200"/>
                <a:gd name="T5" fmla="*/ 21600 h 2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36" fill="none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36" stroke="0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01600" cmpd="tri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  <p:sp>
          <p:nvSpPr>
            <p:cNvPr id="7846" name="Arc 678"/>
            <p:cNvSpPr>
              <a:spLocks/>
            </p:cNvSpPr>
            <p:nvPr/>
          </p:nvSpPr>
          <p:spPr bwMode="auto">
            <a:xfrm flipV="1">
              <a:off x="4332" y="3906"/>
              <a:ext cx="1111" cy="11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6 w 43200"/>
                <a:gd name="T1" fmla="*/ 22436 h 22436"/>
                <a:gd name="T2" fmla="*/ 43200 w 43200"/>
                <a:gd name="T3" fmla="*/ 21600 h 22436"/>
                <a:gd name="T4" fmla="*/ 21600 w 43200"/>
                <a:gd name="T5" fmla="*/ 21600 h 2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436" fill="none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436" stroke="0" extrusionOk="0">
                  <a:moveTo>
                    <a:pt x="16" y="22435"/>
                  </a:moveTo>
                  <a:cubicBezTo>
                    <a:pt x="5" y="22157"/>
                    <a:pt x="0" y="21878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72" name="Text Box 481"/>
          <p:cNvSpPr txBox="1">
            <a:spLocks noChangeArrowheads="1"/>
          </p:cNvSpPr>
          <p:nvPr/>
        </p:nvSpPr>
        <p:spPr bwMode="auto">
          <a:xfrm>
            <a:off x="2214546" y="2000240"/>
            <a:ext cx="53975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Ctr="1">
            <a:spAutoFit/>
          </a:bodyPr>
          <a:lstStyle/>
          <a:p>
            <a:r>
              <a:rPr lang="ru-RU" sz="9000" dirty="0" smtClean="0">
                <a:latin typeface="Times New Roman" pitchFamily="18" charset="0"/>
              </a:rPr>
              <a:t>2</a:t>
            </a:r>
            <a:endParaRPr lang="ru-RU" sz="9000" i="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2 -0.02085 C 0.10868 0.04819 0.15833 0.11747 0.17483 0.20621 C 0.19132 0.29495 0.17778 0.43721 0.15781 0.51112 C 0.13785 0.58503 0.08316 0.62952 0.05521 0.64991 C 0.02726 0.67029 0.00868 0.65222 -0.00972 0.63415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76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34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3" presetClass="entr" presetSubtype="16" repeatCount="2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2000"/>
                                        <p:tgtEl>
                                          <p:spTgt spid="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3" presetClass="entr" presetSubtype="16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8.34106E-8 C -0.02413 0.00602 -0.04826 0.01228 -0.07135 0.02618 C -0.09444 0.04008 -0.12031 0.06487 -0.13888 0.08341 C -0.15746 0.10195 -0.16649 0.1133 -0.18316 0.13693 C -0.19982 0.16057 -0.22517 0.19532 -0.23888 0.22544 C -0.2526 0.25556 -0.26041 0.28568 -0.26493 0.31719 C -0.26944 0.3487 -0.26892 0.38299 -0.26614 0.41427 C -0.26336 0.44555 -0.25729 0.47637 -0.24809 0.5044 C -0.23888 0.53244 -0.22343 0.56024 -0.21041 0.58248 C -0.19739 0.60473 -0.19218 0.62419 -0.17013 0.63786 C -0.14809 0.65153 -0.10642 0.66798 -0.07795 0.66404 C -0.04947 0.6601 -0.01545 0.62419 0.00105 0.61353 " pathEditMode="relative" rAng="0" ptsTypes="aaaaaaaaaaaa">
                                      <p:cBhvr>
                                        <p:cTn id="155" dur="30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3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000"/>
                            </p:stCondLst>
                            <p:childTnLst>
                              <p:par>
                                <p:cTn id="1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574 C -0.01858 0.01967 -0.03872 0.02361 -0.06719 0.02963 C -0.09566 0.03565 -0.13889 0.04236 -0.16979 0.05208 C -0.2007 0.0618 -0.22726 0.07153 -0.25295 0.08842 C -0.27865 0.10532 -0.30608 0.13541 -0.32431 0.1544 C -0.34254 0.17338 -0.34879 0.18055 -0.36268 0.20301 C -0.37656 0.22546 -0.39792 0.25787 -0.40816 0.28958 C -0.4184 0.32129 -0.42535 0.36157 -0.42379 0.39375 C -0.42222 0.42569 -0.41198 0.45926 -0.39844 0.48194 C -0.3849 0.50463 -0.36198 0.52083 -0.34254 0.53055 C -0.32309 0.54028 -0.30226 0.54143 -0.28212 0.54074 C -0.26198 0.54004 -0.23611 0.53773 -0.2217 0.52639 C -0.20729 0.51504 -0.20087 0.48379 -0.19531 0.47268 " pathEditMode="relative" rAng="0" ptsTypes="aaaaaaaaaaaaa">
                                      <p:cBhvr>
                                        <p:cTn id="164" dur="3000" fill="hold"/>
                                        <p:tgtEl>
                                          <p:spTgt spid="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0" y="26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3"/>
                                            </p:cond>
                                          </p:stCondLst>
                                        </p:cTn>
                                        <p:tgtEl>
                                          <p:spTgt spid="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6" presetID="22" presetClass="entr" presetSubtype="2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0" presetID="53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75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3" presetClass="entr" presetSubtype="32" repeatCount="3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593" grpId="0"/>
      <p:bldP spid="7593" grpId="1"/>
      <p:bldP spid="7594" grpId="0"/>
      <p:bldP spid="7595" grpId="0" animBg="1"/>
      <p:bldP spid="7595" grpId="1" animBg="1"/>
      <p:bldP spid="7596" grpId="0" animBg="1"/>
      <p:bldP spid="7596" grpId="1" animBg="1"/>
      <p:bldP spid="7597" grpId="0" animBg="1"/>
      <p:bldP spid="7597" grpId="1" animBg="1"/>
      <p:bldP spid="7646" grpId="0" animBg="1"/>
      <p:bldP spid="7647" grpId="0"/>
      <p:bldP spid="7659" grpId="0"/>
      <p:bldP spid="7660" grpId="0" animBg="1"/>
      <p:bldP spid="7660" grpId="1" animBg="1"/>
      <p:bldP spid="7662" grpId="0" animBg="1"/>
      <p:bldP spid="7711" grpId="0" animBg="1"/>
      <p:bldP spid="7719" grpId="0"/>
      <p:bldP spid="7826" grpId="0" animBg="1"/>
      <p:bldP spid="7826" grpId="1" animBg="1"/>
      <p:bldP spid="7827" grpId="0" animBg="1"/>
      <p:bldP spid="7840" grpId="0"/>
      <p:bldP spid="7842" grpId="0" animBg="1"/>
      <p:bldP spid="7844" grpId="0" animBg="1"/>
      <p:bldP spid="7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372</TotalTime>
  <Words>403</Words>
  <Application>Microsoft Office PowerPoint</Application>
  <PresentationFormat>Экран 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Constantia</vt:lpstr>
      <vt:lpstr>Tahoma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50</cp:revision>
  <dcterms:created xsi:type="dcterms:W3CDTF">2008-09-07T00:56:36Z</dcterms:created>
  <dcterms:modified xsi:type="dcterms:W3CDTF">2017-12-15T05:32:07Z</dcterms:modified>
</cp:coreProperties>
</file>