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7634" autoAdjust="0"/>
  </p:normalViewPr>
  <p:slideViewPr>
    <p:cSldViewPr>
      <p:cViewPr varScale="1">
        <p:scale>
          <a:sx n="64" d="100"/>
          <a:sy n="64" d="100"/>
        </p:scale>
        <p:origin x="-15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3585302-43CF-4DC4-A43B-F72E38BB0582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48023D5-85E0-4657-AE0F-ABBA9AECC6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5302-43CF-4DC4-A43B-F72E38BB0582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23D5-85E0-4657-AE0F-ABBA9AECC6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5302-43CF-4DC4-A43B-F72E38BB0582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23D5-85E0-4657-AE0F-ABBA9AECC6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5302-43CF-4DC4-A43B-F72E38BB0582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23D5-85E0-4657-AE0F-ABBA9AECC6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5302-43CF-4DC4-A43B-F72E38BB0582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23D5-85E0-4657-AE0F-ABBA9AECC6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5302-43CF-4DC4-A43B-F72E38BB0582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23D5-85E0-4657-AE0F-ABBA9AECC6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3585302-43CF-4DC4-A43B-F72E38BB0582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48023D5-85E0-4657-AE0F-ABBA9AECC6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3585302-43CF-4DC4-A43B-F72E38BB0582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48023D5-85E0-4657-AE0F-ABBA9AECC6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5302-43CF-4DC4-A43B-F72E38BB0582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23D5-85E0-4657-AE0F-ABBA9AECC6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5302-43CF-4DC4-A43B-F72E38BB0582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23D5-85E0-4657-AE0F-ABBA9AECC6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5302-43CF-4DC4-A43B-F72E38BB0582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023D5-85E0-4657-AE0F-ABBA9AECC6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3585302-43CF-4DC4-A43B-F72E38BB0582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48023D5-85E0-4657-AE0F-ABBA9AECC6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>Критериальное оценивание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dirty="0"/>
              <a:t>у</a:t>
            </a:r>
            <a:r>
              <a:rPr lang="kk-KZ" dirty="0" smtClean="0"/>
              <a:t>чебных достижений учащихся </a:t>
            </a:r>
          </a:p>
          <a:p>
            <a:r>
              <a:rPr lang="kk-KZ" dirty="0" smtClean="0"/>
              <a:t>Информация для родителей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 !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Что важно знать родителю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Оценивание в школе проводится на основе критериев. Критерий оценивания показывает, что должен знать и уметь делать Ваш ребёнок. Например, учащийся: объединяет (группирует) элементы множества, определяя их общий признак; различает плоские и пространственные фигуры.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Критериальное оценивание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k-KZ" dirty="0" smtClean="0"/>
              <a:t>Формативное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kk-KZ" dirty="0" smtClean="0"/>
              <a:t>Суммативное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dirty="0"/>
              <a:t> </a:t>
            </a:r>
            <a:r>
              <a:rPr lang="ru-RU" dirty="0" err="1"/>
              <a:t>Взаимооценивание</a:t>
            </a:r>
            <a:r>
              <a:rPr lang="ru-RU" dirty="0"/>
              <a:t> </a:t>
            </a:r>
            <a:r>
              <a:rPr lang="ru-RU" dirty="0" err="1"/>
              <a:t>Самооценивание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Оценивание </a:t>
            </a:r>
            <a:r>
              <a:rPr lang="ru-RU" dirty="0"/>
              <a:t>учителем </a:t>
            </a:r>
            <a:endParaRPr lang="ru-RU" dirty="0" smtClean="0"/>
          </a:p>
          <a:p>
            <a:r>
              <a:rPr lang="ru-RU" dirty="0" smtClean="0"/>
              <a:t>Обратная </a:t>
            </a:r>
            <a:r>
              <a:rPr lang="ru-RU" dirty="0"/>
              <a:t>связь </a:t>
            </a:r>
            <a:endParaRPr lang="ru-RU" dirty="0" smtClean="0"/>
          </a:p>
          <a:p>
            <a:r>
              <a:rPr lang="ru-RU" dirty="0" err="1" smtClean="0"/>
              <a:t>Суммативное</a:t>
            </a:r>
            <a:r>
              <a:rPr lang="ru-RU" dirty="0" smtClean="0"/>
              <a:t> </a:t>
            </a:r>
            <a:r>
              <a:rPr lang="ru-RU" dirty="0"/>
              <a:t>оценивание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/>
              <a:t> </a:t>
            </a:r>
            <a:r>
              <a:rPr lang="ru-RU" dirty="0" err="1"/>
              <a:t>Суммативное</a:t>
            </a:r>
            <a:r>
              <a:rPr lang="ru-RU" dirty="0"/>
              <a:t> оценивание за разделы </a:t>
            </a:r>
            <a:endParaRPr lang="ru-RU" dirty="0" smtClean="0"/>
          </a:p>
          <a:p>
            <a:r>
              <a:rPr lang="ru-RU" dirty="0" err="1" smtClean="0"/>
              <a:t>Суммативное</a:t>
            </a:r>
            <a:r>
              <a:rPr lang="ru-RU" dirty="0" smtClean="0"/>
              <a:t> </a:t>
            </a:r>
            <a:r>
              <a:rPr lang="ru-RU" dirty="0"/>
              <a:t>оценивание за четверть </a:t>
            </a:r>
            <a:endParaRPr lang="ru-RU" dirty="0" smtClean="0"/>
          </a:p>
          <a:p>
            <a:r>
              <a:rPr lang="ru-RU" dirty="0" smtClean="0"/>
              <a:t>Баллы </a:t>
            </a:r>
          </a:p>
          <a:p>
            <a:r>
              <a:rPr lang="ru-RU" dirty="0" smtClean="0"/>
              <a:t>Оценка </a:t>
            </a:r>
            <a:r>
              <a:rPr lang="ru-RU" dirty="0"/>
              <a:t>за четверть</a:t>
            </a: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Суммативное оценивание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Суммативное</a:t>
            </a:r>
            <a:r>
              <a:rPr lang="ru-RU" dirty="0"/>
              <a:t> оценивание проводится для оценки уровня усвоения содержания учебной программы в виде баллов: после изучения каждого раздела учебной программы (</a:t>
            </a:r>
            <a:r>
              <a:rPr lang="ru-RU" dirty="0" err="1"/>
              <a:t>суммативное</a:t>
            </a:r>
            <a:r>
              <a:rPr lang="ru-RU" dirty="0"/>
              <a:t> оценивание за разделы); в конце четверти (</a:t>
            </a:r>
            <a:r>
              <a:rPr lang="ru-RU" dirty="0" err="1"/>
              <a:t>суммативное</a:t>
            </a:r>
            <a:r>
              <a:rPr lang="ru-RU" dirty="0"/>
              <a:t> оценивание за четверть). Баллы </a:t>
            </a:r>
            <a:r>
              <a:rPr lang="ru-RU" dirty="0" err="1"/>
              <a:t>суммативного</a:t>
            </a:r>
            <a:r>
              <a:rPr lang="ru-RU" dirty="0"/>
              <a:t> оценивания накапливаются и переводятся в четвертную оценку в конце четверти и в годовую оценку по завершении учебного года.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Для этого используется шкала оценивания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 Процентное содержание баллов </a:t>
            </a:r>
            <a:r>
              <a:rPr lang="ru-RU" dirty="0" err="1" smtClean="0"/>
              <a:t>суммативного</a:t>
            </a:r>
            <a:r>
              <a:rPr lang="ru-RU" dirty="0" smtClean="0"/>
              <a:t>    оценивания</a:t>
            </a:r>
            <a:r>
              <a:rPr lang="ru-RU" dirty="0"/>
              <a:t> </a:t>
            </a:r>
            <a:endParaRPr lang="ru-RU" dirty="0" smtClean="0"/>
          </a:p>
          <a:p>
            <a:r>
              <a:rPr lang="kk-KZ" dirty="0" smtClean="0"/>
              <a:t>20 </a:t>
            </a:r>
            <a:r>
              <a:rPr lang="ru-RU" dirty="0" smtClean="0"/>
              <a:t>%</a:t>
            </a:r>
            <a:endParaRPr lang="kk-KZ" dirty="0" smtClean="0"/>
          </a:p>
          <a:p>
            <a:r>
              <a:rPr lang="kk-KZ" dirty="0" smtClean="0"/>
              <a:t>50 %</a:t>
            </a:r>
          </a:p>
          <a:p>
            <a:r>
              <a:rPr lang="kk-KZ" dirty="0" smtClean="0"/>
              <a:t>80 %</a:t>
            </a:r>
          </a:p>
          <a:p>
            <a:r>
              <a:rPr lang="kk-KZ" dirty="0" smtClean="0"/>
              <a:t>100%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Показатели </a:t>
            </a:r>
            <a:r>
              <a:rPr lang="ru-RU" dirty="0" smtClean="0"/>
              <a:t>оценивания и оценка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Не </a:t>
            </a:r>
            <a:r>
              <a:rPr lang="ru-RU" dirty="0"/>
              <a:t>аттестован «1</a:t>
            </a:r>
            <a:r>
              <a:rPr lang="ru-RU" dirty="0" smtClean="0"/>
              <a:t>»                             1</a:t>
            </a:r>
            <a:r>
              <a:rPr lang="ru-RU" dirty="0"/>
              <a:t>%-</a:t>
            </a:r>
            <a:r>
              <a:rPr lang="ru-RU" dirty="0" smtClean="0"/>
              <a:t>20% Неудовлетворительно </a:t>
            </a:r>
            <a:r>
              <a:rPr lang="ru-RU" dirty="0"/>
              <a:t>«2» </a:t>
            </a:r>
            <a:r>
              <a:rPr lang="ru-RU" dirty="0" smtClean="0"/>
              <a:t>             21</a:t>
            </a:r>
            <a:r>
              <a:rPr lang="ru-RU" dirty="0"/>
              <a:t>%-50% Удовлетворительно «3</a:t>
            </a:r>
            <a:r>
              <a:rPr lang="ru-RU" dirty="0" smtClean="0"/>
              <a:t>»                   </a:t>
            </a:r>
            <a:r>
              <a:rPr lang="ru-RU" dirty="0"/>
              <a:t>51%-80% </a:t>
            </a:r>
            <a:r>
              <a:rPr lang="ru-RU" dirty="0" smtClean="0"/>
              <a:t>Хорошо </a:t>
            </a:r>
            <a:r>
              <a:rPr lang="ru-RU" dirty="0"/>
              <a:t>«4</a:t>
            </a:r>
            <a:r>
              <a:rPr lang="ru-RU" dirty="0" smtClean="0"/>
              <a:t>»                                         </a:t>
            </a:r>
            <a:r>
              <a:rPr lang="ru-RU" dirty="0"/>
              <a:t>81</a:t>
            </a:r>
            <a:r>
              <a:rPr lang="ru-RU" dirty="0" smtClean="0"/>
              <a:t>%-100%</a:t>
            </a:r>
          </a:p>
          <a:p>
            <a:pPr>
              <a:buNone/>
            </a:pPr>
            <a:r>
              <a:rPr lang="ru-RU" dirty="0" smtClean="0"/>
              <a:t>    Отлично </a:t>
            </a:r>
            <a:r>
              <a:rPr lang="ru-RU" dirty="0" smtClean="0"/>
              <a:t>«5»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РЕГИСТРАЦИЯ РЕЗУЛЬТАТОВ 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0" dirty="0"/>
              <a:t>Учащемуся выставляется 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b="0" dirty="0"/>
              <a:t>Описание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dirty="0"/>
              <a:t> Балл за каждую </a:t>
            </a:r>
            <a:r>
              <a:rPr lang="ru-RU" dirty="0" err="1" smtClean="0"/>
              <a:t>суммативную</a:t>
            </a:r>
            <a:r>
              <a:rPr lang="ru-RU" dirty="0" smtClean="0"/>
              <a:t> работу </a:t>
            </a:r>
            <a:r>
              <a:rPr lang="ru-RU" dirty="0"/>
              <a:t>за раздел </a:t>
            </a:r>
            <a:endParaRPr lang="ru-RU" dirty="0" smtClean="0"/>
          </a:p>
          <a:p>
            <a:r>
              <a:rPr lang="ru-RU" dirty="0"/>
              <a:t> Балл </a:t>
            </a:r>
            <a:r>
              <a:rPr lang="ru-RU" dirty="0" err="1"/>
              <a:t>засуммативную</a:t>
            </a:r>
            <a:r>
              <a:rPr lang="ru-RU" dirty="0"/>
              <a:t> работу за </a:t>
            </a:r>
            <a:r>
              <a:rPr lang="ru-RU" dirty="0" smtClean="0"/>
              <a:t>четверть</a:t>
            </a:r>
          </a:p>
          <a:p>
            <a:r>
              <a:rPr lang="ru-RU" dirty="0" smtClean="0"/>
              <a:t>Оценка за четверть</a:t>
            </a:r>
          </a:p>
          <a:p>
            <a:r>
              <a:rPr lang="ru-RU" dirty="0" smtClean="0"/>
              <a:t>Годовая оценка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dirty="0"/>
              <a:t>Сумма набранных баллов и соответствующий уровень учебных </a:t>
            </a:r>
            <a:r>
              <a:rPr lang="ru-RU" dirty="0" smtClean="0"/>
              <a:t>достижений</a:t>
            </a:r>
          </a:p>
          <a:p>
            <a:r>
              <a:rPr lang="ru-RU" dirty="0"/>
              <a:t> Сумма баллов за </a:t>
            </a:r>
            <a:r>
              <a:rPr lang="ru-RU" dirty="0" smtClean="0"/>
              <a:t>все </a:t>
            </a:r>
            <a:r>
              <a:rPr lang="ru-RU" dirty="0" err="1" smtClean="0"/>
              <a:t>суммативные</a:t>
            </a:r>
            <a:r>
              <a:rPr lang="ru-RU" dirty="0" smtClean="0"/>
              <a:t> </a:t>
            </a:r>
            <a:r>
              <a:rPr lang="ru-RU" dirty="0"/>
              <a:t>работы в течение четверти в определённом процентном </a:t>
            </a:r>
            <a:r>
              <a:rPr lang="ru-RU" dirty="0" smtClean="0"/>
              <a:t>соотношении.</a:t>
            </a:r>
          </a:p>
          <a:p>
            <a:r>
              <a:rPr lang="ru-RU" dirty="0" smtClean="0"/>
              <a:t>Сумма баллов за все четверти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ПРЕДСТАВЛЕНИЕ РЕЗУЛЬТАТОВ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Документ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dirty="0" err="1"/>
              <a:t>Портфолио</a:t>
            </a:r>
            <a:r>
              <a:rPr lang="ru-RU" dirty="0"/>
              <a:t> </a:t>
            </a:r>
            <a:endParaRPr lang="ru-RU" dirty="0" smtClean="0"/>
          </a:p>
          <a:p>
            <a:r>
              <a:rPr lang="ru-RU" dirty="0" smtClean="0"/>
              <a:t>Классный </a:t>
            </a:r>
            <a:r>
              <a:rPr lang="ru-RU" dirty="0"/>
              <a:t>журнал</a:t>
            </a:r>
            <a:endParaRPr lang="ru-RU" dirty="0" smtClean="0"/>
          </a:p>
          <a:p>
            <a:r>
              <a:rPr lang="ru-RU" dirty="0" smtClean="0"/>
              <a:t>Электронный журнал</a:t>
            </a:r>
          </a:p>
          <a:p>
            <a:r>
              <a:rPr lang="ru-RU" dirty="0"/>
              <a:t>Табель учащегося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Суммативныеработы</a:t>
            </a:r>
            <a:r>
              <a:rPr lang="ru-RU" dirty="0"/>
              <a:t> за разделы, </a:t>
            </a:r>
            <a:r>
              <a:rPr lang="ru-RU" dirty="0" smtClean="0"/>
              <a:t>четверти</a:t>
            </a:r>
          </a:p>
          <a:p>
            <a:r>
              <a:rPr lang="ru-RU" dirty="0" smtClean="0"/>
              <a:t> </a:t>
            </a:r>
            <a:r>
              <a:rPr lang="ru-RU" dirty="0"/>
              <a:t>• Рекомендации, отзывы, обратная </a:t>
            </a:r>
            <a:r>
              <a:rPr lang="ru-RU" dirty="0" smtClean="0"/>
              <a:t>связь </a:t>
            </a:r>
            <a:r>
              <a:rPr lang="ru-RU" dirty="0"/>
              <a:t>учителя </a:t>
            </a:r>
            <a:r>
              <a:rPr lang="ru-RU" dirty="0" smtClean="0"/>
              <a:t>.</a:t>
            </a:r>
            <a:r>
              <a:rPr lang="ru-RU" dirty="0"/>
              <a:t>  Посещение занятий </a:t>
            </a:r>
            <a:r>
              <a:rPr lang="ru-RU" dirty="0" smtClean="0"/>
              <a:t>учащимися </a:t>
            </a:r>
            <a:r>
              <a:rPr lang="ru-RU" dirty="0"/>
              <a:t> Баллы </a:t>
            </a:r>
            <a:r>
              <a:rPr lang="ru-RU" dirty="0" smtClean="0"/>
              <a:t>за </a:t>
            </a:r>
            <a:r>
              <a:rPr lang="ru-RU" dirty="0" err="1" smtClean="0"/>
              <a:t>суммативные</a:t>
            </a:r>
            <a:r>
              <a:rPr lang="ru-RU" dirty="0" smtClean="0"/>
              <a:t> </a:t>
            </a:r>
            <a:r>
              <a:rPr lang="ru-RU" dirty="0"/>
              <a:t>работы (за раздел, четверть</a:t>
            </a:r>
            <a:r>
              <a:rPr lang="ru-RU" dirty="0" smtClean="0"/>
              <a:t>)</a:t>
            </a:r>
          </a:p>
          <a:p>
            <a:r>
              <a:rPr lang="ru-RU" dirty="0" smtClean="0"/>
              <a:t> </a:t>
            </a:r>
            <a:r>
              <a:rPr lang="ru-RU" dirty="0"/>
              <a:t>• Четвертные и годовые </a:t>
            </a:r>
            <a:r>
              <a:rPr lang="ru-RU" dirty="0" smtClean="0"/>
              <a:t>оценки</a:t>
            </a:r>
          </a:p>
          <a:p>
            <a:r>
              <a:rPr lang="ru-RU" dirty="0" smtClean="0"/>
              <a:t>Четвертные и годовые оценки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Что важно знать родителю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Оказывать необходимую поддержку и помощь ребёнку в обучении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</a:t>
            </a:r>
            <a:r>
              <a:rPr lang="ru-RU" dirty="0"/>
              <a:t>Отслеживать результаты обучения Вашего ребёнка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</a:t>
            </a:r>
            <a:r>
              <a:rPr lang="ru-RU" dirty="0"/>
              <a:t>Строить доверительные отношения с учителями и регулярно беседовать с ними о результатах обучения Вашего ребёнка.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Участвовать в мероприятиях, проводимых в школе (обучающие семинары, тренинги, консультации по оцениванию и др.)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50</TotalTime>
  <Words>259</Words>
  <Application>Microsoft Office PowerPoint</Application>
  <PresentationFormat>Экран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Городская</vt:lpstr>
      <vt:lpstr>Критериальное оценивание</vt:lpstr>
      <vt:lpstr>Что важно знать родителю</vt:lpstr>
      <vt:lpstr>Критериальное оценивание</vt:lpstr>
      <vt:lpstr>Суммативное оценивание</vt:lpstr>
      <vt:lpstr>Для этого используется шкала оценивания</vt:lpstr>
      <vt:lpstr>Показатели оценивания и оценка</vt:lpstr>
      <vt:lpstr>РЕГИСТРАЦИЯ РЕЗУЛЬТАТОВ </vt:lpstr>
      <vt:lpstr>ПРЕДСТАВЛЕНИЕ РЕЗУЛЬТАТОВ</vt:lpstr>
      <vt:lpstr>Что важно знать родителю</vt:lpstr>
      <vt:lpstr>Спасибо за внимание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Критериальное оценивание</dc:title>
  <dc:creator>22</dc:creator>
  <cp:lastModifiedBy>22</cp:lastModifiedBy>
  <cp:revision>6</cp:revision>
  <dcterms:created xsi:type="dcterms:W3CDTF">2018-01-18T14:41:29Z</dcterms:created>
  <dcterms:modified xsi:type="dcterms:W3CDTF">2018-01-18T15:33:47Z</dcterms:modified>
</cp:coreProperties>
</file>